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2192000" cy="6858000"/>
  <p:notesSz cx="6858000" cy="9144000"/>
  <p:embeddedFontLst>
    <p:embeddedFont>
      <p:font typeface="Calibri" panose="020F0502020204030204" pitchFamily="34" charset="0"/>
      <p:regular r:id="rId4"/>
      <p:bold r:id="rId5"/>
      <p:italic r:id="rId6"/>
      <p:boldItalic r:id="rId7"/>
    </p:embeddedFont>
    <p:embeddedFont>
      <p:font typeface="Open Sans" panose="020B060603050402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gIk+fWk5xjJK7dl1pw6gQSpNcG/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5A9A3FD-8F65-488B-9297-F34046C83867}">
  <a:tblStyle styleId="{85A9A3FD-8F65-488B-9297-F34046C8386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72"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1"/>
            <a:ext cx="12192000" cy="1046480"/>
          </a:xfrm>
          <a:prstGeom prst="rect">
            <a:avLst/>
          </a:prstGeom>
          <a:solidFill>
            <a:srgbClr val="4472C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5" name="Google Shape;85;p1"/>
          <p:cNvSpPr txBox="1"/>
          <p:nvPr/>
        </p:nvSpPr>
        <p:spPr>
          <a:xfrm>
            <a:off x="131812" y="107742"/>
            <a:ext cx="7985245"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i="0" u="none" strike="noStrike" cap="none">
                <a:solidFill>
                  <a:schemeClr val="lt1"/>
                </a:solidFill>
                <a:latin typeface="Open Sans"/>
                <a:ea typeface="Open Sans"/>
                <a:cs typeface="Open Sans"/>
                <a:sym typeface="Open Sans"/>
              </a:rPr>
              <a:t>GRP2600 Series Carrier-Grade IP Phones</a:t>
            </a:r>
            <a:endParaRPr/>
          </a:p>
          <a:p>
            <a:pPr marL="0" marR="0" lvl="0" indent="0" algn="l" rtl="0">
              <a:spcBef>
                <a:spcPts val="0"/>
              </a:spcBef>
              <a:spcAft>
                <a:spcPts val="0"/>
              </a:spcAft>
              <a:buNone/>
            </a:pPr>
            <a:r>
              <a:rPr lang="en-US" sz="1600">
                <a:solidFill>
                  <a:schemeClr val="lt1"/>
                </a:solidFill>
                <a:latin typeface="Open Sans"/>
                <a:ea typeface="Open Sans"/>
                <a:cs typeface="Open Sans"/>
                <a:sym typeface="Open Sans"/>
              </a:rPr>
              <a:t>GRP2612 (P/W) – GRP2613 – GRP2614 – GRP2615 – GRP2616</a:t>
            </a:r>
            <a:endParaRPr/>
          </a:p>
        </p:txBody>
      </p:sp>
      <p:graphicFrame>
        <p:nvGraphicFramePr>
          <p:cNvPr id="86" name="Google Shape;86;p1"/>
          <p:cNvGraphicFramePr/>
          <p:nvPr>
            <p:extLst>
              <p:ext uri="{D42A27DB-BD31-4B8C-83A1-F6EECF244321}">
                <p14:modId xmlns:p14="http://schemas.microsoft.com/office/powerpoint/2010/main" val="907728540"/>
              </p:ext>
            </p:extLst>
          </p:nvPr>
        </p:nvGraphicFramePr>
        <p:xfrm>
          <a:off x="158849" y="2444584"/>
          <a:ext cx="11874300" cy="3961135"/>
        </p:xfrm>
        <a:graphic>
          <a:graphicData uri="http://schemas.openxmlformats.org/drawingml/2006/table">
            <a:tbl>
              <a:tblPr firstRow="1" bandRow="1">
                <a:noFill/>
                <a:tableStyleId>{85A9A3FD-8F65-488B-9297-F34046C83867}</a:tableStyleId>
              </a:tblPr>
              <a:tblGrid>
                <a:gridCol w="874825">
                  <a:extLst>
                    <a:ext uri="{9D8B030D-6E8A-4147-A177-3AD203B41FA5}">
                      <a16:colId xmlns:a16="http://schemas.microsoft.com/office/drawing/2014/main" val="20000"/>
                    </a:ext>
                  </a:extLst>
                </a:gridCol>
                <a:gridCol w="1100400">
                  <a:extLst>
                    <a:ext uri="{9D8B030D-6E8A-4147-A177-3AD203B41FA5}">
                      <a16:colId xmlns:a16="http://schemas.microsoft.com/office/drawing/2014/main" val="20001"/>
                    </a:ext>
                  </a:extLst>
                </a:gridCol>
                <a:gridCol w="1046900">
                  <a:extLst>
                    <a:ext uri="{9D8B030D-6E8A-4147-A177-3AD203B41FA5}">
                      <a16:colId xmlns:a16="http://schemas.microsoft.com/office/drawing/2014/main" val="20002"/>
                    </a:ext>
                  </a:extLst>
                </a:gridCol>
                <a:gridCol w="981875">
                  <a:extLst>
                    <a:ext uri="{9D8B030D-6E8A-4147-A177-3AD203B41FA5}">
                      <a16:colId xmlns:a16="http://schemas.microsoft.com/office/drawing/2014/main" val="20003"/>
                    </a:ext>
                  </a:extLst>
                </a:gridCol>
                <a:gridCol w="1058900">
                  <a:extLst>
                    <a:ext uri="{9D8B030D-6E8A-4147-A177-3AD203B41FA5}">
                      <a16:colId xmlns:a16="http://schemas.microsoft.com/office/drawing/2014/main" val="20004"/>
                    </a:ext>
                  </a:extLst>
                </a:gridCol>
                <a:gridCol w="1099900">
                  <a:extLst>
                    <a:ext uri="{9D8B030D-6E8A-4147-A177-3AD203B41FA5}">
                      <a16:colId xmlns:a16="http://schemas.microsoft.com/office/drawing/2014/main" val="20005"/>
                    </a:ext>
                  </a:extLst>
                </a:gridCol>
                <a:gridCol w="1179400">
                  <a:extLst>
                    <a:ext uri="{9D8B030D-6E8A-4147-A177-3AD203B41FA5}">
                      <a16:colId xmlns:a16="http://schemas.microsoft.com/office/drawing/2014/main" val="20006"/>
                    </a:ext>
                  </a:extLst>
                </a:gridCol>
                <a:gridCol w="1192375">
                  <a:extLst>
                    <a:ext uri="{9D8B030D-6E8A-4147-A177-3AD203B41FA5}">
                      <a16:colId xmlns:a16="http://schemas.microsoft.com/office/drawing/2014/main" val="20007"/>
                    </a:ext>
                  </a:extLst>
                </a:gridCol>
                <a:gridCol w="1060425">
                  <a:extLst>
                    <a:ext uri="{9D8B030D-6E8A-4147-A177-3AD203B41FA5}">
                      <a16:colId xmlns:a16="http://schemas.microsoft.com/office/drawing/2014/main" val="20008"/>
                    </a:ext>
                  </a:extLst>
                </a:gridCol>
                <a:gridCol w="1218950">
                  <a:extLst>
                    <a:ext uri="{9D8B030D-6E8A-4147-A177-3AD203B41FA5}">
                      <a16:colId xmlns:a16="http://schemas.microsoft.com/office/drawing/2014/main" val="20009"/>
                    </a:ext>
                  </a:extLst>
                </a:gridCol>
                <a:gridCol w="1060350">
                  <a:extLst>
                    <a:ext uri="{9D8B030D-6E8A-4147-A177-3AD203B41FA5}">
                      <a16:colId xmlns:a16="http://schemas.microsoft.com/office/drawing/2014/main" val="20010"/>
                    </a:ext>
                  </a:extLst>
                </a:gridCol>
              </a:tblGrid>
              <a:tr h="277025">
                <a:tc>
                  <a:txBody>
                    <a:bodyPr/>
                    <a:lstStyle/>
                    <a:p>
                      <a:pPr marL="0" marR="0" lvl="0" indent="0" algn="l" rtl="0">
                        <a:spcBef>
                          <a:spcPts val="0"/>
                        </a:spcBef>
                        <a:spcAft>
                          <a:spcPts val="0"/>
                        </a:spcAft>
                        <a:buNone/>
                      </a:pPr>
                      <a:endParaRPr sz="1050">
                        <a:latin typeface="Open Sans"/>
                        <a:ea typeface="Open Sans"/>
                        <a:cs typeface="Open Sans"/>
                        <a:sym typeface="Open Sans"/>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GRP2612(P/W)</a:t>
                      </a:r>
                      <a:endParaRPr/>
                    </a:p>
                  </a:txBody>
                  <a:tcPr marL="91450" marR="91450" marT="45725" marB="45725"/>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Yealink T40G</a:t>
                      </a:r>
                      <a:endParaRPr dirty="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GRP2613</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Yealink T42S</a:t>
                      </a:r>
                      <a:endParaRPr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GRP2614</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Yealink T52S</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GRP2615</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Yealink T46S</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GRP2616</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Yealink T48S</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806425">
                <a:tc>
                  <a:txBody>
                    <a:bodyPr/>
                    <a:lstStyle/>
                    <a:p>
                      <a:pPr marL="0" marR="0" lvl="0" indent="0" algn="l" rtl="0">
                        <a:spcBef>
                          <a:spcPts val="0"/>
                        </a:spcBef>
                        <a:spcAft>
                          <a:spcPts val="0"/>
                        </a:spcAft>
                        <a:buNone/>
                      </a:pPr>
                      <a:r>
                        <a:rPr lang="en-US" sz="1050">
                          <a:latin typeface="Open Sans"/>
                          <a:ea typeface="Open Sans"/>
                          <a:cs typeface="Open Sans"/>
                          <a:sym typeface="Open Sans"/>
                        </a:rPr>
                        <a:t>LCD</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2.4” Color LCD 320x240</a:t>
                      </a:r>
                      <a:endParaRPr/>
                    </a:p>
                  </a:txBody>
                  <a:tcPr marL="91450" marR="91450" marT="45725" marB="45725"/>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2.3” B&amp;W LCD</a:t>
                      </a:r>
                      <a:endParaRPr dirty="0"/>
                    </a:p>
                    <a:p>
                      <a:pPr marL="0" marR="0" lvl="0" indent="0" algn="l" rtl="0">
                        <a:spcBef>
                          <a:spcPts val="0"/>
                        </a:spcBef>
                        <a:spcAft>
                          <a:spcPts val="0"/>
                        </a:spcAft>
                        <a:buNone/>
                      </a:pPr>
                      <a:r>
                        <a:rPr lang="en-US" sz="1050" dirty="0">
                          <a:latin typeface="Open Sans"/>
                          <a:ea typeface="Open Sans"/>
                          <a:cs typeface="Open Sans"/>
                          <a:sym typeface="Open Sans"/>
                        </a:rPr>
                        <a:t>132x64</a:t>
                      </a:r>
                      <a:endParaRPr dirty="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2.8” Color LCD 320x240</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a:latin typeface="Open Sans"/>
                          <a:ea typeface="Open Sans"/>
                          <a:cs typeface="Open Sans"/>
                          <a:sym typeface="Open Sans"/>
                        </a:rPr>
                        <a:t>2.7” B&amp;W LCD</a:t>
                      </a:r>
                      <a:endParaRPr/>
                    </a:p>
                    <a:p>
                      <a:pPr marL="0" marR="0" lvl="0" indent="0" algn="l" rtl="0">
                        <a:spcBef>
                          <a:spcPts val="0"/>
                        </a:spcBef>
                        <a:spcAft>
                          <a:spcPts val="0"/>
                        </a:spcAft>
                        <a:buNone/>
                      </a:pPr>
                      <a:r>
                        <a:rPr lang="en-US" sz="1050">
                          <a:latin typeface="Open Sans"/>
                          <a:ea typeface="Open Sans"/>
                          <a:cs typeface="Open Sans"/>
                          <a:sym typeface="Open Sans"/>
                        </a:rPr>
                        <a:t>192x64</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Dual Color LCDs</a:t>
                      </a:r>
                      <a:endParaRPr/>
                    </a:p>
                    <a:p>
                      <a:pPr marL="0" marR="0" lvl="0" indent="0" algn="l" rtl="0">
                        <a:spcBef>
                          <a:spcPts val="0"/>
                        </a:spcBef>
                        <a:spcAft>
                          <a:spcPts val="0"/>
                        </a:spcAft>
                        <a:buNone/>
                      </a:pPr>
                      <a:r>
                        <a:rPr lang="en-US" sz="1050">
                          <a:latin typeface="Open Sans"/>
                          <a:ea typeface="Open Sans"/>
                          <a:cs typeface="Open Sans"/>
                          <a:sym typeface="Open Sans"/>
                        </a:rPr>
                        <a:t>320x240 (2.8”&amp; 2.4”)</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2.8” Color LCD</a:t>
                      </a:r>
                      <a:endParaRPr/>
                    </a:p>
                    <a:p>
                      <a:pPr marL="0" marR="0" lvl="0" indent="0" algn="l" rtl="0">
                        <a:spcBef>
                          <a:spcPts val="0"/>
                        </a:spcBef>
                        <a:spcAft>
                          <a:spcPts val="0"/>
                        </a:spcAft>
                        <a:buNone/>
                      </a:pPr>
                      <a:r>
                        <a:rPr lang="en-US" sz="1050">
                          <a:latin typeface="Open Sans"/>
                          <a:ea typeface="Open Sans"/>
                          <a:cs typeface="Open Sans"/>
                          <a:sym typeface="Open Sans"/>
                        </a:rPr>
                        <a:t>320x240</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4.3” Color LCD</a:t>
                      </a:r>
                      <a:endParaRPr sz="1050"/>
                    </a:p>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480x272</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4.3” Color LCD</a:t>
                      </a:r>
                      <a:endParaRPr sz="1050"/>
                    </a:p>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480x272</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Dual Color LCDs</a:t>
                      </a:r>
                      <a:endParaRPr/>
                    </a:p>
                    <a:p>
                      <a:pPr marL="0" marR="0" lvl="0" indent="0" algn="l" rtl="0">
                        <a:spcBef>
                          <a:spcPts val="0"/>
                        </a:spcBef>
                        <a:spcAft>
                          <a:spcPts val="0"/>
                        </a:spcAft>
                        <a:buNone/>
                      </a:pPr>
                      <a:r>
                        <a:rPr lang="en-US" sz="1050">
                          <a:latin typeface="Open Sans"/>
                          <a:ea typeface="Open Sans"/>
                          <a:cs typeface="Open Sans"/>
                          <a:sym typeface="Open Sans"/>
                        </a:rPr>
                        <a:t>(4.3” 480x272 &amp; 2.4” 320x240)</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7” Color LCD</a:t>
                      </a:r>
                      <a:endParaRPr sz="1050"/>
                    </a:p>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800x480</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r h="238550">
                <a:tc>
                  <a:txBody>
                    <a:bodyPr/>
                    <a:lstStyle/>
                    <a:p>
                      <a:pPr marL="0" marR="0" lvl="0" indent="0" algn="l" rtl="0">
                        <a:spcBef>
                          <a:spcPts val="0"/>
                        </a:spcBef>
                        <a:spcAft>
                          <a:spcPts val="0"/>
                        </a:spcAft>
                        <a:buNone/>
                      </a:pPr>
                      <a:r>
                        <a:rPr lang="en-US" sz="1050">
                          <a:latin typeface="Open Sans"/>
                          <a:ea typeface="Open Sans"/>
                          <a:cs typeface="Open Sans"/>
                          <a:sym typeface="Open Sans"/>
                        </a:rPr>
                        <a:t>Line/MP Keys</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2 Line, 2 MP</a:t>
                      </a:r>
                      <a:endParaRPr/>
                    </a:p>
                  </a:txBody>
                  <a:tcPr marL="91450" marR="91450" marT="45725" marB="45725"/>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3</a:t>
                      </a:r>
                      <a:endParaRPr dirty="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3 Line, 3 MP</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a:latin typeface="Open Sans"/>
                          <a:ea typeface="Open Sans"/>
                          <a:cs typeface="Open Sans"/>
                          <a:sym typeface="Open Sans"/>
                        </a:rPr>
                        <a:t>6</a:t>
                      </a:r>
                      <a:endParaRPr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4 Line, 8 MP (2</a:t>
                      </a:r>
                      <a:r>
                        <a:rPr lang="en-US" sz="1050" baseline="30000">
                          <a:latin typeface="Open Sans"/>
                          <a:ea typeface="Open Sans"/>
                          <a:cs typeface="Open Sans"/>
                          <a:sym typeface="Open Sans"/>
                        </a:rPr>
                        <a:t>nd</a:t>
                      </a:r>
                      <a:r>
                        <a:rPr lang="en-US" sz="1050">
                          <a:latin typeface="Open Sans"/>
                          <a:ea typeface="Open Sans"/>
                          <a:cs typeface="Open Sans"/>
                          <a:sym typeface="Open Sans"/>
                        </a:rPr>
                        <a:t> LCD)</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3 Line, 3 MP, </a:t>
                      </a:r>
                      <a:endParaRPr/>
                    </a:p>
                    <a:p>
                      <a:pPr marL="0" marR="0" lvl="0" indent="0" algn="l" rtl="0">
                        <a:spcBef>
                          <a:spcPts val="0"/>
                        </a:spcBef>
                        <a:spcAft>
                          <a:spcPts val="0"/>
                        </a:spcAft>
                        <a:buNone/>
                      </a:pPr>
                      <a:r>
                        <a:rPr lang="en-US" sz="1050">
                          <a:latin typeface="Open Sans"/>
                          <a:ea typeface="Open Sans"/>
                          <a:cs typeface="Open Sans"/>
                          <a:sym typeface="Open Sans"/>
                        </a:rPr>
                        <a:t>3 EXT</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10 Line, 40 MPK</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10 Line Keys</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6 Line, 48 MP (2</a:t>
                      </a:r>
                      <a:r>
                        <a:rPr lang="en-US" sz="1050" baseline="30000">
                          <a:latin typeface="Open Sans"/>
                          <a:ea typeface="Open Sans"/>
                          <a:cs typeface="Open Sans"/>
                          <a:sym typeface="Open Sans"/>
                        </a:rPr>
                        <a:t>nd</a:t>
                      </a:r>
                      <a:r>
                        <a:rPr lang="en-US" sz="1050">
                          <a:latin typeface="Open Sans"/>
                          <a:ea typeface="Open Sans"/>
                          <a:cs typeface="Open Sans"/>
                          <a:sym typeface="Open Sans"/>
                        </a:rPr>
                        <a:t> LCD)</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29 DSS Keys</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208951">
                <a:tc>
                  <a:txBody>
                    <a:bodyPr/>
                    <a:lstStyle/>
                    <a:p>
                      <a:pPr marL="0" marR="0" lvl="0" indent="0" algn="l" rtl="0">
                        <a:spcBef>
                          <a:spcPts val="0"/>
                        </a:spcBef>
                        <a:spcAft>
                          <a:spcPts val="0"/>
                        </a:spcAft>
                        <a:buNone/>
                      </a:pPr>
                      <a:r>
                        <a:rPr lang="en-US" sz="1050">
                          <a:latin typeface="Open Sans"/>
                          <a:ea typeface="Open Sans"/>
                          <a:cs typeface="Open Sans"/>
                          <a:sym typeface="Open Sans"/>
                        </a:rPr>
                        <a:t>SIP Accounts</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2</a:t>
                      </a:r>
                      <a:endParaRPr sz="1050">
                        <a:latin typeface="Open Sans"/>
                        <a:ea typeface="Open Sans"/>
                        <a:cs typeface="Open Sans"/>
                        <a:sym typeface="Open Sans"/>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3</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3</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12</a:t>
                      </a:r>
                      <a:endParaRPr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4</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12</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16</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16</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6</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16</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r h="133350">
                <a:tc>
                  <a:txBody>
                    <a:bodyPr/>
                    <a:lstStyle/>
                    <a:p>
                      <a:pPr marL="0" marR="0" lvl="0" indent="0" algn="l" rtl="0">
                        <a:spcBef>
                          <a:spcPts val="0"/>
                        </a:spcBef>
                        <a:spcAft>
                          <a:spcPts val="0"/>
                        </a:spcAft>
                        <a:buNone/>
                      </a:pPr>
                      <a:r>
                        <a:rPr lang="en-US" sz="1050">
                          <a:latin typeface="Open Sans"/>
                          <a:ea typeface="Open Sans"/>
                          <a:cs typeface="Open Sans"/>
                          <a:sym typeface="Open Sans"/>
                        </a:rPr>
                        <a:t>Opus</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 (1 instance)</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 (1 instance)</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 (1 instance)</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Yes</a:t>
                      </a:r>
                      <a:endParaRPr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Yes (2 instances)</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Yes</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Yes (2 instances)</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Yes</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Yes</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r h="130525">
                <a:tc>
                  <a:txBody>
                    <a:bodyPr/>
                    <a:lstStyle/>
                    <a:p>
                      <a:pPr marL="0" marR="0" lvl="0" indent="0" algn="l" rtl="0">
                        <a:spcBef>
                          <a:spcPts val="0"/>
                        </a:spcBef>
                        <a:spcAft>
                          <a:spcPts val="0"/>
                        </a:spcAft>
                        <a:buNone/>
                      </a:pPr>
                      <a:r>
                        <a:rPr lang="en-US" sz="1050">
                          <a:latin typeface="Open Sans"/>
                          <a:ea typeface="Open Sans"/>
                          <a:cs typeface="Open Sans"/>
                          <a:sym typeface="Open Sans"/>
                        </a:rPr>
                        <a:t>Power/PoE</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Power &amp; PoE</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PoE</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Power &amp; PoE</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a:latin typeface="Open Sans"/>
                          <a:ea typeface="Open Sans"/>
                          <a:cs typeface="Open Sans"/>
                          <a:sym typeface="Open Sans"/>
                        </a:rPr>
                        <a:t>PoE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Power &amp; PoE</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PoE</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PSU &amp; PoE</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PSU &amp; PoE</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Power &amp; PoE</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PSU &amp; PoE</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5"/>
                  </a:ext>
                </a:extLst>
              </a:tr>
              <a:tr h="299400">
                <a:tc>
                  <a:txBody>
                    <a:bodyPr/>
                    <a:lstStyle/>
                    <a:p>
                      <a:pPr marL="0" marR="0" lvl="0" indent="0" algn="l" rtl="0">
                        <a:spcBef>
                          <a:spcPts val="0"/>
                        </a:spcBef>
                        <a:spcAft>
                          <a:spcPts val="0"/>
                        </a:spcAft>
                        <a:buNone/>
                      </a:pPr>
                      <a:r>
                        <a:rPr lang="en-US" sz="1050">
                          <a:latin typeface="Open Sans"/>
                          <a:ea typeface="Open Sans"/>
                          <a:cs typeface="Open Sans"/>
                          <a:sym typeface="Open Sans"/>
                        </a:rPr>
                        <a:t>Network Speed</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100M</a:t>
                      </a:r>
                      <a:endParaRPr/>
                    </a:p>
                  </a:txBody>
                  <a:tcPr marL="91450" marR="91450" marT="45725" marB="45725"/>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Gigabit</a:t>
                      </a:r>
                      <a:endParaRPr dirty="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Gigabit</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a:latin typeface="Open Sans"/>
                          <a:ea typeface="Open Sans"/>
                          <a:cs typeface="Open Sans"/>
                          <a:sym typeface="Open Sans"/>
                        </a:rPr>
                        <a:t>Gigabit</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Gigabit</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100M</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Gigabit</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Gigabit</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Gigabit</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Gigabit</a:t>
                      </a:r>
                      <a:endParaRPr sz="105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6"/>
                  </a:ext>
                </a:extLst>
              </a:tr>
              <a:tr h="355475">
                <a:tc>
                  <a:txBody>
                    <a:bodyPr/>
                    <a:lstStyle/>
                    <a:p>
                      <a:pPr marL="0" marR="0" lvl="0" indent="0" algn="l" rtl="0">
                        <a:spcBef>
                          <a:spcPts val="0"/>
                        </a:spcBef>
                        <a:spcAft>
                          <a:spcPts val="0"/>
                        </a:spcAft>
                        <a:buNone/>
                      </a:pPr>
                      <a:r>
                        <a:rPr lang="en-US" sz="1050">
                          <a:latin typeface="Open Sans"/>
                          <a:ea typeface="Open Sans"/>
                          <a:cs typeface="Open Sans"/>
                          <a:sym typeface="Open Sans"/>
                        </a:rPr>
                        <a:t>Additional</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AC Dual Band Wi-Fi</a:t>
                      </a:r>
                      <a:endParaRPr/>
                    </a:p>
                  </a:txBody>
                  <a:tcPr marL="91450" marR="91450" marT="45725" marB="45725"/>
                </a:tc>
                <a:tc>
                  <a:txBody>
                    <a:bodyPr/>
                    <a:lstStyle/>
                    <a:p>
                      <a:pPr marL="0" marR="0" lvl="0" indent="0" algn="l" rtl="0">
                        <a:spcBef>
                          <a:spcPts val="0"/>
                        </a:spcBef>
                        <a:spcAft>
                          <a:spcPts val="0"/>
                        </a:spcAft>
                        <a:buNone/>
                      </a:pPr>
                      <a:endParaRPr sz="1050">
                        <a:latin typeface="Open Sans"/>
                        <a:ea typeface="Open Sans"/>
                        <a:cs typeface="Open Sans"/>
                        <a:sym typeface="Open Sans"/>
                      </a:endParaRPr>
                    </a:p>
                  </a:txBody>
                  <a:tcPr marL="91450" marR="91450" marT="45725" marB="45725"/>
                </a:tc>
                <a:tc>
                  <a:txBody>
                    <a:bodyPr/>
                    <a:lstStyle/>
                    <a:p>
                      <a:pPr marL="0" marR="0" lvl="0" indent="0" algn="l" rtl="0">
                        <a:spcBef>
                          <a:spcPts val="0"/>
                        </a:spcBef>
                        <a:spcAft>
                          <a:spcPts val="0"/>
                        </a:spcAft>
                        <a:buNone/>
                      </a:pPr>
                      <a:endParaRPr sz="1050">
                        <a:latin typeface="Open Sans"/>
                        <a:ea typeface="Open Sans"/>
                        <a:cs typeface="Open Sans"/>
                        <a:sym typeface="Open Sans"/>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USB</a:t>
                      </a:r>
                      <a:endParaRPr sz="1050" dirty="0">
                        <a:latin typeface="Open Sans"/>
                        <a:ea typeface="Open Sans"/>
                        <a:cs typeface="Open Sans"/>
                        <a:sym typeface="Open Sans"/>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Bluetooth (BT5), Wi-Fi</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USB, BT4, Wi-Fi *optional</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Bluetooth (BT5), Wi-Fi</a:t>
                      </a:r>
                      <a:endParaRPr sz="1050">
                        <a:latin typeface="Open Sans"/>
                        <a:ea typeface="Open Sans"/>
                        <a:cs typeface="Open Sans"/>
                        <a:sym typeface="Open Sans"/>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USB, BT4, Wi-Fi</a:t>
                      </a:r>
                      <a:endParaRPr sz="1050">
                        <a:latin typeface="Open Sans"/>
                        <a:ea typeface="Open Sans"/>
                        <a:cs typeface="Open Sans"/>
                        <a:sym typeface="Open Sans"/>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Bluetooth, Wi-Fi, USB</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USB, BT4, Wi-Fi</a:t>
                      </a:r>
                      <a:endParaRPr sz="1050">
                        <a:latin typeface="Open Sans"/>
                        <a:ea typeface="Open Sans"/>
                        <a:cs typeface="Open Sans"/>
                        <a:sym typeface="Open Sans"/>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7"/>
                  </a:ext>
                </a:extLst>
              </a:tr>
              <a:tr h="434300">
                <a:tc>
                  <a:txBody>
                    <a:bodyPr/>
                    <a:lstStyle/>
                    <a:p>
                      <a:pPr marL="0" marR="0" lvl="0" indent="0" algn="l" rtl="0">
                        <a:spcBef>
                          <a:spcPts val="0"/>
                        </a:spcBef>
                        <a:spcAft>
                          <a:spcPts val="0"/>
                        </a:spcAft>
                        <a:buNone/>
                      </a:pPr>
                      <a:r>
                        <a:rPr lang="en-US" sz="1050">
                          <a:latin typeface="Open Sans"/>
                          <a:ea typeface="Open Sans"/>
                          <a:cs typeface="Open Sans"/>
                          <a:sym typeface="Open Sans"/>
                        </a:rPr>
                        <a:t>Unified Firmware</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 (GRP Series)</a:t>
                      </a:r>
                      <a:endParaRPr sz="1050">
                        <a:latin typeface="Open Sans"/>
                        <a:ea typeface="Open Sans"/>
                        <a:cs typeface="Open Sans"/>
                        <a:sym typeface="Open Sans"/>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No</a:t>
                      </a:r>
                      <a:endParaRPr/>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 </a:t>
                      </a:r>
                      <a:r>
                        <a:rPr lang="en-US" sz="1050">
                          <a:solidFill>
                            <a:schemeClr val="dk1"/>
                          </a:solidFill>
                          <a:latin typeface="Open Sans"/>
                          <a:ea typeface="Open Sans"/>
                          <a:cs typeface="Open Sans"/>
                          <a:sym typeface="Open Sans"/>
                        </a:rPr>
                        <a:t>(GRP Series)</a:t>
                      </a:r>
                      <a:endParaRPr sz="1050">
                        <a:latin typeface="Open Sans"/>
                        <a:ea typeface="Open Sans"/>
                        <a:cs typeface="Open Sans"/>
                        <a:sym typeface="Open Sans"/>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050" dirty="0">
                          <a:latin typeface="Open Sans"/>
                          <a:ea typeface="Open Sans"/>
                          <a:cs typeface="Open Sans"/>
                          <a:sym typeface="Open Sans"/>
                        </a:rPr>
                        <a:t>Yes (T4S)</a:t>
                      </a:r>
                      <a:endParaRPr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050">
                          <a:latin typeface="Open Sans"/>
                          <a:ea typeface="Open Sans"/>
                          <a:cs typeface="Open Sans"/>
                          <a:sym typeface="Open Sans"/>
                        </a:rPr>
                        <a:t>Yes (GRP Series)</a:t>
                      </a:r>
                      <a:endParaRPr/>
                    </a:p>
                  </a:txBody>
                  <a:tcPr marL="91450" marR="91450" marT="45725" marB="45725">
                    <a:lnL w="12700" cap="flat" cmpd="sng">
                      <a:solidFill>
                        <a:schemeClr val="lt1"/>
                      </a:solidFill>
                      <a:prstDash val="solid"/>
                      <a:round/>
                      <a:headEnd type="none" w="sm" len="sm"/>
                      <a:tailEnd type="none" w="sm" len="sm"/>
                    </a:lnL>
                  </a:tcPr>
                </a:tc>
                <a:tc>
                  <a:txBody>
                    <a:bodyPr/>
                    <a:lstStyle/>
                    <a:p>
                      <a:pPr marL="0" marR="0" lvl="0" indent="0" algn="l" rtl="0">
                        <a:spcBef>
                          <a:spcPts val="0"/>
                        </a:spcBef>
                        <a:spcAft>
                          <a:spcPts val="0"/>
                        </a:spcAft>
                        <a:buNone/>
                      </a:pPr>
                      <a:r>
                        <a:rPr lang="en-US" sz="1050">
                          <a:latin typeface="Open Sans"/>
                          <a:ea typeface="Open Sans"/>
                          <a:cs typeface="Open Sans"/>
                          <a:sym typeface="Open Sans"/>
                        </a:rPr>
                        <a:t>Yes</a:t>
                      </a:r>
                      <a:endParaRPr/>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Yes (GRP Series)</a:t>
                      </a:r>
                      <a:endParaRPr sz="1050"/>
                    </a:p>
                  </a:txBody>
                  <a:tcPr marL="91450" marR="91450" marT="45725" marB="45725"/>
                </a:tc>
                <a:tc>
                  <a:txBody>
                    <a:bodyPr/>
                    <a:lstStyle/>
                    <a:p>
                      <a:pPr marL="0" marR="0" lvl="0" indent="0" algn="l" rtl="0">
                        <a:spcBef>
                          <a:spcPts val="0"/>
                        </a:spcBef>
                        <a:spcAft>
                          <a:spcPts val="0"/>
                        </a:spcAft>
                        <a:buClr>
                          <a:schemeClr val="dk1"/>
                        </a:buClr>
                        <a:buSzPts val="1050"/>
                        <a:buFont typeface="Open Sans"/>
                        <a:buNone/>
                      </a:pPr>
                      <a:r>
                        <a:rPr lang="en-US" sz="1050">
                          <a:latin typeface="Open Sans"/>
                          <a:ea typeface="Open Sans"/>
                          <a:cs typeface="Open Sans"/>
                          <a:sym typeface="Open Sans"/>
                        </a:rPr>
                        <a:t>Yes (T4S)</a:t>
                      </a:r>
                      <a:endParaRPr sz="1050"/>
                    </a:p>
                  </a:txBody>
                  <a:tcPr marL="91450" marR="91450" marT="45725" marB="45725"/>
                </a:tc>
                <a:tc>
                  <a:txBody>
                    <a:bodyPr/>
                    <a:lstStyle/>
                    <a:p>
                      <a:pPr marL="0" marR="0" lvl="0" indent="0" algn="l" rtl="0">
                        <a:spcBef>
                          <a:spcPts val="0"/>
                        </a:spcBef>
                        <a:spcAft>
                          <a:spcPts val="0"/>
                        </a:spcAft>
                        <a:buNone/>
                      </a:pPr>
                      <a:r>
                        <a:rPr lang="en-US" sz="1050">
                          <a:latin typeface="Open Sans"/>
                          <a:ea typeface="Open Sans"/>
                          <a:cs typeface="Open Sans"/>
                          <a:sym typeface="Open Sans"/>
                        </a:rPr>
                        <a:t>Yes (GRP Series)</a:t>
                      </a:r>
                      <a:endParaRPr/>
                    </a:p>
                  </a:txBody>
                  <a:tcPr marL="91450" marR="91450" marT="45725" marB="45725">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Clr>
                          <a:schemeClr val="dk1"/>
                        </a:buClr>
                        <a:buSzPts val="1050"/>
                        <a:buFont typeface="Open Sans"/>
                        <a:buNone/>
                      </a:pPr>
                      <a:r>
                        <a:rPr lang="en-US" sz="1050" dirty="0">
                          <a:latin typeface="Open Sans"/>
                          <a:ea typeface="Open Sans"/>
                          <a:cs typeface="Open Sans"/>
                          <a:sym typeface="Open Sans"/>
                        </a:rPr>
                        <a:t>Yes (T4S)</a:t>
                      </a:r>
                      <a:endParaRPr sz="1050"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87" name="Google Shape;87;p1"/>
          <p:cNvSpPr txBox="1"/>
          <p:nvPr/>
        </p:nvSpPr>
        <p:spPr>
          <a:xfrm>
            <a:off x="158849" y="1228281"/>
            <a:ext cx="11741604"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dk1"/>
                </a:solidFill>
                <a:latin typeface="Open Sans"/>
                <a:ea typeface="Open Sans"/>
                <a:cs typeface="Open Sans"/>
                <a:sym typeface="Open Sans"/>
              </a:rPr>
              <a:t>The GRP2600 series are state-of-the-art, carrier-grade IP phones that were designed for mass deployment. This series of next-generation IP phones features a sleek new design, a reimagined user experience, unified firmware and powerful feature options including Wi-Fi support, a dual LCD screen and support for up to 16 lines. For remote and cloud provisioning requirements, the GRP series is compatible with Grandstream’s new cloud provisioning platform, GDMS (Grandstream Device Management System).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400</Words>
  <Application>Microsoft Office PowerPoint</Application>
  <PresentationFormat>Widescreen</PresentationFormat>
  <Paragraphs>108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dc:creator>
  <cp:lastModifiedBy>Nicole</cp:lastModifiedBy>
  <cp:revision>3</cp:revision>
  <dcterms:created xsi:type="dcterms:W3CDTF">2019-10-17T13:09:21Z</dcterms:created>
  <dcterms:modified xsi:type="dcterms:W3CDTF">2020-04-07T19:19:51Z</dcterms:modified>
</cp:coreProperties>
</file>